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lvetica World" panose="020B0604020202020204" charset="-128"/>
      <p:regular r:id="rId15"/>
    </p:embeddedFont>
    <p:embeddedFont>
      <p:font typeface="Helvetica World Bold" panose="020B0604020202020204" charset="-128"/>
      <p:regular r:id="rId16"/>
    </p:embeddedFont>
    <p:embeddedFont>
      <p:font typeface="Codec Pro Bold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Gruppo" panose="020B0604020202020204" charset="0"/>
      <p:regular r:id="rId19"/>
    </p:embeddedFont>
    <p:embeddedFont>
      <p:font typeface="Higuen Elegant Serif" panose="020B0604020202020204" charset="-18"/>
      <p:regular r:id="rId20"/>
    </p:embeddedFont>
    <p:embeddedFont>
      <p:font typeface="HK Grotesk" panose="020B0604020202020204" charset="0"/>
      <p:regular r:id="rId21"/>
    </p:embeddedFont>
    <p:embeddedFont>
      <p:font typeface="HK Grotesk Italics" panose="020B0604020202020204" charset="0"/>
      <p:regular r:id="rId22"/>
    </p:embeddedFont>
    <p:embeddedFont>
      <p:font typeface="HK Modular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Neue Machina" panose="020B0604020202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0000800000000000000" charset="0"/>
      <p:regular r:id="rId27"/>
    </p:embeddedFont>
    <p:embeddedFont>
      <p:font typeface="Raleway" pitchFamily="2" charset="0"/>
      <p:regular r:id="rId28"/>
    </p:embeddedFont>
    <p:embeddedFont>
      <p:font typeface="Raleway Bold" charset="0"/>
      <p:regular r:id="rId29"/>
    </p:embeddedFont>
    <p:embeddedFont>
      <p:font typeface="Raleway Light" pitchFamily="2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  <p:embeddedFont>
      <p:font typeface="Times New Roman Ultra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39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png"/><Relationship Id="rId7" Type="http://schemas.openxmlformats.org/officeDocument/2006/relationships/image" Target="../media/image43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9.sv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21.jpeg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4.sv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30.jpeg"/><Relationship Id="rId4" Type="http://schemas.openxmlformats.org/officeDocument/2006/relationships/image" Target="../media/image9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4.sv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986" y="1787374"/>
            <a:ext cx="21176021" cy="688220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63059" y="4344144"/>
            <a:ext cx="1001268" cy="1335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09425" y="1827276"/>
            <a:ext cx="1001268" cy="13350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2521" y="3696869"/>
            <a:ext cx="8500504" cy="198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8087">
                <a:solidFill>
                  <a:srgbClr val="FFFFFF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PATIENT CASE SIMILARITY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8184" y="5893461"/>
            <a:ext cx="8359141" cy="43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  <a:spcBef>
                <a:spcPct val="0"/>
              </a:spcBef>
            </a:pPr>
            <a:r>
              <a:rPr lang="en-US" sz="255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Leveraging Deep Learning for Disease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46792" y="-570255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28" y="1939030"/>
            <a:ext cx="6311835" cy="640894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1040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9679" y="1382687"/>
            <a:ext cx="8529915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53979" y="2441957"/>
            <a:ext cx="10634427" cy="556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732" lvl="1" indent="-338866" algn="l">
              <a:lnSpc>
                <a:spcPts val="4394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Achieved final model accuracy: 90.51%.</a:t>
            </a:r>
          </a:p>
          <a:p>
            <a:pPr algn="l">
              <a:lnSpc>
                <a:spcPts val="4394"/>
              </a:lnSpc>
            </a:pPr>
            <a:endParaRPr lang="en-US" sz="313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7732" lvl="1" indent="-338866" algn="l">
              <a:lnSpc>
                <a:spcPts val="4394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findings:</a:t>
            </a:r>
          </a:p>
          <a:p>
            <a:pPr algn="l">
              <a:lnSpc>
                <a:spcPts val="4394"/>
              </a:lnSpc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&gt; Effective temporal pattern recognition using </a:t>
            </a:r>
          </a:p>
          <a:p>
            <a:pPr algn="l">
              <a:lnSpc>
                <a:spcPts val="4394"/>
              </a:lnSpc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LSTMs.</a:t>
            </a:r>
          </a:p>
          <a:p>
            <a:pPr algn="l">
              <a:lnSpc>
                <a:spcPts val="4394"/>
              </a:lnSpc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&gt; High impact of preprocessing on accuracy.</a:t>
            </a:r>
          </a:p>
          <a:p>
            <a:pPr algn="l">
              <a:lnSpc>
                <a:spcPts val="4394"/>
              </a:lnSpc>
            </a:pPr>
            <a:endParaRPr lang="en-US" sz="313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7732" lvl="1" indent="-338866" algn="l">
              <a:lnSpc>
                <a:spcPts val="4394"/>
              </a:lnSpc>
              <a:spcBef>
                <a:spcPct val="0"/>
              </a:spcBef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cases: Personalized medicine, clinical decision support, and drug discovery.</a:t>
            </a:r>
          </a:p>
          <a:p>
            <a:pPr algn="l">
              <a:lnSpc>
                <a:spcPts val="3936"/>
              </a:lnSpc>
              <a:spcBef>
                <a:spcPct val="0"/>
              </a:spcBef>
            </a:pPr>
            <a:endParaRPr lang="en-US" sz="313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86289" y="1173455"/>
            <a:ext cx="3678611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Patient Case Similarity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8852" y="311365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13441" y="2446107"/>
            <a:ext cx="2800875" cy="2425431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368080" y="2609412"/>
            <a:ext cx="2800875" cy="2425431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32081" r="-32081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710661" y="2536052"/>
            <a:ext cx="2800875" cy="2425431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7730" r="-773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3613441" y="2190094"/>
            <a:ext cx="716291" cy="7162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281139" y="456120"/>
            <a:ext cx="2887815" cy="70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Patient Case Similarity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16702" y="1281817"/>
            <a:ext cx="10654596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Results &amp; Discussions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3441" y="5128714"/>
            <a:ext cx="2756597" cy="43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672313" y="2282802"/>
            <a:ext cx="716291" cy="716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09333" y="2194318"/>
            <a:ext cx="716291" cy="71629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412358" y="5253321"/>
            <a:ext cx="2756597" cy="43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46494" y="5299733"/>
            <a:ext cx="3071287" cy="3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 dirty="0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50896" y="5829279"/>
            <a:ext cx="5751176" cy="420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accuracy - 92.3%, 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 accuracy - 90.51%.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Loss: ~0.21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 Loss: ~0.28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Precision: ~ 88.7% (measuring true positives among predicted positives)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Recall: ~ 89.5% (measuring true positives among actual positives)</a:t>
            </a:r>
          </a:p>
          <a:p>
            <a:pPr marL="502641" lvl="1" indent="-251321" algn="just">
              <a:lnSpc>
                <a:spcPts val="3259"/>
              </a:lnSpc>
              <a:buFont typeface="Arial"/>
              <a:buChar char="•"/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F1-Score: ~ 89.1%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4252" y="5953104"/>
            <a:ext cx="3505284" cy="124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  <a:spcBef>
                <a:spcPct val="0"/>
              </a:spcBef>
            </a:pP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Attention-</a:t>
            </a:r>
            <a:r>
              <a:rPr lang="en-US" sz="232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BiLSTM</a:t>
            </a:r>
            <a:r>
              <a:rPr lang="en-US" sz="232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outperforms SVM, k-NN, and traditional RNNs.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91717" y="5819754"/>
            <a:ext cx="3026064" cy="17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quality dependency and computational overhead.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009333" y="9247649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3" y="0"/>
                </a:lnTo>
                <a:lnTo>
                  <a:pt x="4454903" y="406386"/>
                </a:lnTo>
                <a:lnTo>
                  <a:pt x="0" y="40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336266" y="9306440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9572" y="1791725"/>
            <a:ext cx="10344666" cy="119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6397" y="3497911"/>
            <a:ext cx="10866803" cy="572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Successfully demonstrated the potential of Attention -</a:t>
            </a:r>
            <a:r>
              <a:rPr lang="en-US" sz="31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BiLSTM</a:t>
            </a: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patient case similarity.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Highlighted the role of advanced text preprocessing and class balancing.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work:</a:t>
            </a:r>
          </a:p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&gt; Integration with real-world clinical systems.</a:t>
            </a:r>
          </a:p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&gt; Incorporate explainable AI for better adoption.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69572" y="2977815"/>
            <a:ext cx="5172333" cy="9525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95687" y="856318"/>
            <a:ext cx="3582517" cy="37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2396" b="1" spc="-11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Patient Case  Similarity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688152"/>
            <a:ext cx="505280" cy="627323"/>
          </a:xfrm>
          <a:custGeom>
            <a:avLst/>
            <a:gdLst/>
            <a:ahLst/>
            <a:cxnLst/>
            <a:rect l="l" t="t" r="r" b="b"/>
            <a:pathLst>
              <a:path w="505280" h="627323">
                <a:moveTo>
                  <a:pt x="0" y="0"/>
                </a:moveTo>
                <a:lnTo>
                  <a:pt x="505280" y="0"/>
                </a:lnTo>
                <a:lnTo>
                  <a:pt x="505280" y="627323"/>
                </a:lnTo>
                <a:lnTo>
                  <a:pt x="0" y="627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84442" y="4132253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38336" y="500047"/>
            <a:ext cx="9003947" cy="95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7"/>
              </a:lnSpc>
            </a:pPr>
            <a:r>
              <a:rPr lang="en-US" sz="5562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Patient Case Similarity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7455" y="2332381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6491894" y="8960214"/>
            <a:ext cx="5495153" cy="501279"/>
          </a:xfrm>
          <a:custGeom>
            <a:avLst/>
            <a:gdLst/>
            <a:ahLst/>
            <a:cxnLst/>
            <a:rect l="l" t="t" r="r" b="b"/>
            <a:pathLst>
              <a:path w="5495153" h="501279">
                <a:moveTo>
                  <a:pt x="0" y="0"/>
                </a:moveTo>
                <a:lnTo>
                  <a:pt x="5495154" y="0"/>
                </a:lnTo>
                <a:lnTo>
                  <a:pt x="5495154" y="501279"/>
                </a:lnTo>
                <a:lnTo>
                  <a:pt x="0" y="50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95169" y="9040034"/>
            <a:ext cx="4688604" cy="36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sz="2559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4694" y="5709839"/>
            <a:ext cx="10358611" cy="135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  <a:spcBef>
                <a:spcPct val="0"/>
              </a:spcBef>
            </a:pPr>
            <a:r>
              <a:rPr lang="en-US" sz="33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we look to the future, these technologies will play a crucial role in shaping a better world for generations to come.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55994" y="1174904"/>
            <a:ext cx="4805650" cy="34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B.Tech in CSE ( Data Science 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35211" y="1820530"/>
            <a:ext cx="11417579" cy="8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MEET 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2084" y="6010736"/>
            <a:ext cx="3967308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Sanchita Goswami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704410" y="3217197"/>
            <a:ext cx="2441114" cy="2441114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665" r="-2466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553290" y="3217197"/>
            <a:ext cx="2441114" cy="2441114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24712" r="-2471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98121" y="3217197"/>
            <a:ext cx="2441114" cy="2441114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4712" r="-24712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411676" y="3217197"/>
            <a:ext cx="2441114" cy="2441114"/>
            <a:chOff x="0" y="0"/>
            <a:chExt cx="14840029" cy="14840029"/>
          </a:xfrm>
        </p:grpSpPr>
        <p:sp>
          <p:nvSpPr>
            <p:cNvPr id="24" name="Freeform 2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-24712" r="-24712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5058819" y="7689975"/>
            <a:ext cx="3012468" cy="51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Darshan M 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08805" y="6121641"/>
            <a:ext cx="3012468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Gaurav 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36662" y="7726035"/>
            <a:ext cx="3559239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Umme Kulsum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83448" y="6220286"/>
            <a:ext cx="3012468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Srivatsa K S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075738" y="6511751"/>
            <a:ext cx="983080" cy="141996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8071287" y="6622656"/>
            <a:ext cx="1200847" cy="130906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9515039" y="6622656"/>
            <a:ext cx="921623" cy="133959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V="1">
            <a:off x="13995901" y="6721301"/>
            <a:ext cx="693780" cy="124095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06462" y="2345931"/>
            <a:ext cx="3598971" cy="5754169"/>
          </a:xfrm>
          <a:custGeom>
            <a:avLst/>
            <a:gdLst/>
            <a:ahLst/>
            <a:cxnLst/>
            <a:rect l="l" t="t" r="r" b="b"/>
            <a:pathLst>
              <a:path w="3598971" h="5754169">
                <a:moveTo>
                  <a:pt x="0" y="0"/>
                </a:moveTo>
                <a:lnTo>
                  <a:pt x="3598971" y="0"/>
                </a:lnTo>
                <a:lnTo>
                  <a:pt x="3598971" y="5754169"/>
                </a:lnTo>
                <a:lnTo>
                  <a:pt x="0" y="5754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55994" y="1038225"/>
            <a:ext cx="4331142" cy="43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9408" y="2096635"/>
            <a:ext cx="8134270" cy="96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618" y="3425837"/>
            <a:ext cx="10853598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704" lvl="1" indent="-299852" algn="l">
              <a:lnSpc>
                <a:spcPts val="2999"/>
              </a:lnSpc>
              <a:buFont typeface="Arial"/>
              <a:buChar char="•"/>
            </a:pP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Automated disease classification using hybrid deep learning models (Attention Mechanism + </a:t>
            </a:r>
            <a:r>
              <a:rPr lang="en-US" sz="2777" dirty="0" err="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BiLSTM</a:t>
            </a: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).</a:t>
            </a:r>
            <a:b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lang="en-US" sz="27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99704" lvl="1" indent="-299852" algn="l">
              <a:lnSpc>
                <a:spcPts val="2999"/>
              </a:lnSpc>
              <a:buFont typeface="Arial"/>
              <a:buChar char="•"/>
            </a:pP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Focus on symptom analysis through advanced NLP techniques.</a:t>
            </a:r>
            <a:b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lang="en-US" sz="27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99704" lvl="1" indent="-299852" algn="l">
              <a:lnSpc>
                <a:spcPts val="2999"/>
              </a:lnSpc>
              <a:buFont typeface="Arial"/>
              <a:buChar char="•"/>
            </a:pP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Achieved cross-validation accuracy: 90.51%.</a:t>
            </a:r>
            <a:b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lang="en-US" sz="27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99704" lvl="1" indent="-299852" algn="l">
              <a:lnSpc>
                <a:spcPts val="2999"/>
              </a:lnSpc>
              <a:buFont typeface="Arial"/>
              <a:buChar char="•"/>
            </a:pP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Utilized adaptive learning, class weight balancing, and multi-layer networks.</a:t>
            </a:r>
            <a:b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lang="en-US" sz="27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599704" lvl="1" indent="-299852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7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Aimed to bridge gaps between raw symptom data and accurate diagnostics.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7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73687" y="3291828"/>
            <a:ext cx="3965809" cy="396580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8492" r="-38492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609" y="673084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1649" y="3142507"/>
            <a:ext cx="5716928" cy="5716928"/>
          </a:xfrm>
          <a:custGeom>
            <a:avLst/>
            <a:gdLst/>
            <a:ahLst/>
            <a:cxnLst/>
            <a:rect l="l" t="t" r="r" b="b"/>
            <a:pathLst>
              <a:path w="5716928" h="5716928">
                <a:moveTo>
                  <a:pt x="0" y="0"/>
                </a:moveTo>
                <a:lnTo>
                  <a:pt x="5716929" y="0"/>
                </a:lnTo>
                <a:lnTo>
                  <a:pt x="5716929" y="5716928"/>
                </a:lnTo>
                <a:lnTo>
                  <a:pt x="0" y="5716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7900" y="2777088"/>
            <a:ext cx="1871931" cy="2088626"/>
          </a:xfrm>
          <a:custGeom>
            <a:avLst/>
            <a:gdLst/>
            <a:ahLst/>
            <a:cxnLst/>
            <a:rect l="l" t="t" r="r" b="b"/>
            <a:pathLst>
              <a:path w="1871931" h="2088626">
                <a:moveTo>
                  <a:pt x="0" y="0"/>
                </a:moveTo>
                <a:lnTo>
                  <a:pt x="1871931" y="0"/>
                </a:lnTo>
                <a:lnTo>
                  <a:pt x="1871931" y="2088626"/>
                </a:lnTo>
                <a:lnTo>
                  <a:pt x="0" y="2088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2532" y="809763"/>
            <a:ext cx="3272527" cy="5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endParaRPr lang="en-US" sz="2075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04138" y="579940"/>
            <a:ext cx="8134270" cy="116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2"/>
              </a:lnSpc>
            </a:pPr>
            <a:r>
              <a:rPr lang="en-US" sz="66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0215" y="3981204"/>
            <a:ext cx="3132935" cy="52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</a:pPr>
            <a:r>
              <a:rPr lang="en-US" sz="385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866" y="4809085"/>
            <a:ext cx="4912499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817" lvl="1" indent="-322409" algn="ctr">
              <a:lnSpc>
                <a:spcPts val="3225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AI-driven solutions for accurate and efficient disease diagnosis.</a:t>
            </a:r>
          </a:p>
          <a:p>
            <a:pPr algn="ctr">
              <a:lnSpc>
                <a:spcPts val="3225"/>
              </a:lnSpc>
            </a:pPr>
            <a:endParaRPr lang="en-US" sz="2986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44817" lvl="1" indent="-322409" algn="ctr">
              <a:lnSpc>
                <a:spcPts val="3225"/>
              </a:lnSpc>
              <a:spcBef>
                <a:spcPct val="0"/>
              </a:spcBef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Combines </a:t>
            </a:r>
            <a:r>
              <a:rPr lang="en-US" sz="2986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BiLSTM</a:t>
            </a:r>
            <a:r>
              <a:rPr lang="en-US" sz="2986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Attention Mechanism for feature extraction and sequential analysis.</a:t>
            </a:r>
          </a:p>
          <a:p>
            <a:pPr algn="ctr">
              <a:lnSpc>
                <a:spcPts val="3225"/>
              </a:lnSpc>
              <a:spcBef>
                <a:spcPct val="0"/>
              </a:spcBef>
            </a:pPr>
            <a:endParaRPr lang="en-US" sz="2986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3225"/>
              </a:lnSpc>
              <a:spcBef>
                <a:spcPct val="0"/>
              </a:spcBef>
            </a:pPr>
            <a:endParaRPr lang="en-US" sz="2986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5240" y="3264978"/>
            <a:ext cx="947252" cy="82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8"/>
              </a:lnSpc>
              <a:spcBef>
                <a:spcPct val="0"/>
              </a:spcBef>
            </a:pPr>
            <a:r>
              <a:rPr lang="en-US" sz="580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id="13" name="Freeform 13"/>
          <p:cNvSpPr/>
          <p:nvPr/>
        </p:nvSpPr>
        <p:spPr>
          <a:xfrm>
            <a:off x="6414037" y="3147054"/>
            <a:ext cx="5788061" cy="5788061"/>
          </a:xfrm>
          <a:custGeom>
            <a:avLst/>
            <a:gdLst/>
            <a:ahLst/>
            <a:cxnLst/>
            <a:rect l="l" t="t" r="r" b="b"/>
            <a:pathLst>
              <a:path w="5788061" h="5788061">
                <a:moveTo>
                  <a:pt x="0" y="0"/>
                </a:moveTo>
                <a:lnTo>
                  <a:pt x="5788060" y="0"/>
                </a:lnTo>
                <a:lnTo>
                  <a:pt x="5788060" y="5788060"/>
                </a:lnTo>
                <a:lnTo>
                  <a:pt x="0" y="5788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28520" y="2777088"/>
            <a:ext cx="1895222" cy="2114614"/>
          </a:xfrm>
          <a:custGeom>
            <a:avLst/>
            <a:gdLst/>
            <a:ahLst/>
            <a:cxnLst/>
            <a:rect l="l" t="t" r="r" b="b"/>
            <a:pathLst>
              <a:path w="1895222" h="2114614">
                <a:moveTo>
                  <a:pt x="0" y="0"/>
                </a:moveTo>
                <a:lnTo>
                  <a:pt x="1895223" y="0"/>
                </a:lnTo>
                <a:lnTo>
                  <a:pt x="1895223" y="2114614"/>
                </a:lnTo>
                <a:lnTo>
                  <a:pt x="0" y="2114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5277" y="3872495"/>
            <a:ext cx="4070898" cy="5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90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SIGNIFICANCE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48045" y="3270337"/>
            <a:ext cx="959038" cy="83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6"/>
              </a:lnSpc>
              <a:spcBef>
                <a:spcPct val="0"/>
              </a:spcBef>
            </a:pPr>
            <a:r>
              <a:rPr lang="en-US" sz="587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571399" y="3138449"/>
            <a:ext cx="5653446" cy="5653446"/>
          </a:xfrm>
          <a:custGeom>
            <a:avLst/>
            <a:gdLst/>
            <a:ahLst/>
            <a:cxnLst/>
            <a:rect l="l" t="t" r="r" b="b"/>
            <a:pathLst>
              <a:path w="5653446" h="5653446">
                <a:moveTo>
                  <a:pt x="0" y="0"/>
                </a:moveTo>
                <a:lnTo>
                  <a:pt x="5653447" y="0"/>
                </a:lnTo>
                <a:lnTo>
                  <a:pt x="5653447" y="5653446"/>
                </a:lnTo>
                <a:lnTo>
                  <a:pt x="0" y="5653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97175" y="2777088"/>
            <a:ext cx="1851145" cy="2065434"/>
          </a:xfrm>
          <a:custGeom>
            <a:avLst/>
            <a:gdLst/>
            <a:ahLst/>
            <a:cxnLst/>
            <a:rect l="l" t="t" r="r" b="b"/>
            <a:pathLst>
              <a:path w="1851145" h="2065434">
                <a:moveTo>
                  <a:pt x="0" y="0"/>
                </a:moveTo>
                <a:lnTo>
                  <a:pt x="1851145" y="0"/>
                </a:lnTo>
                <a:lnTo>
                  <a:pt x="1851145" y="2065433"/>
                </a:lnTo>
                <a:lnTo>
                  <a:pt x="0" y="2065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948320" y="3857715"/>
            <a:ext cx="3519624" cy="53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  <a:spcBef>
                <a:spcPct val="0"/>
              </a:spcBef>
            </a:pPr>
            <a:r>
              <a:rPr lang="en-US" sz="381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MOTIVATION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72344" y="3232557"/>
            <a:ext cx="896902" cy="78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549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87947" y="4910752"/>
            <a:ext cx="4378876" cy="269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543" lvl="1" indent="-305272" algn="ctr">
              <a:lnSpc>
                <a:spcPts val="3054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Address limitations in traditional diagnostics.</a:t>
            </a:r>
          </a:p>
          <a:p>
            <a:pPr algn="ctr">
              <a:lnSpc>
                <a:spcPts val="3054"/>
              </a:lnSpc>
            </a:pPr>
            <a:endParaRPr lang="en-US" sz="2827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10543" lvl="1" indent="-305272" algn="ctr">
              <a:lnSpc>
                <a:spcPts val="3054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Aligns with digital health trends and telemedicine.</a:t>
            </a:r>
          </a:p>
          <a:p>
            <a:pPr algn="ctr">
              <a:lnSpc>
                <a:spcPts val="3054"/>
              </a:lnSpc>
              <a:spcBef>
                <a:spcPct val="0"/>
              </a:spcBef>
            </a:pPr>
            <a:endParaRPr lang="en-US" sz="2827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83053" y="4861571"/>
            <a:ext cx="4933498" cy="307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543" lvl="1" indent="-305272" algn="ctr">
              <a:lnSpc>
                <a:spcPts val="3054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Enhances diagnostic accuracy and reduces time.</a:t>
            </a:r>
          </a:p>
          <a:p>
            <a:pPr algn="ctr">
              <a:lnSpc>
                <a:spcPts val="3054"/>
              </a:lnSpc>
            </a:pPr>
            <a:endParaRPr lang="en-US" sz="2827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10543" lvl="1" indent="-305272" algn="ctr">
              <a:lnSpc>
                <a:spcPts val="3054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Supports better patient outcomes with AI-driven tools.</a:t>
            </a:r>
          </a:p>
          <a:p>
            <a:pPr algn="ctr">
              <a:lnSpc>
                <a:spcPts val="3054"/>
              </a:lnSpc>
              <a:spcBef>
                <a:spcPct val="0"/>
              </a:spcBef>
            </a:pPr>
            <a:endParaRPr lang="en-US" sz="2827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299" y="954164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5" y="0"/>
                </a:lnTo>
                <a:lnTo>
                  <a:pt x="551415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97396" y="6203611"/>
            <a:ext cx="11833983" cy="2444176"/>
            <a:chOff x="0" y="0"/>
            <a:chExt cx="1833394" cy="378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3394" cy="378667"/>
            </a:xfrm>
            <a:custGeom>
              <a:avLst/>
              <a:gdLst/>
              <a:ahLst/>
              <a:cxnLst/>
              <a:rect l="l" t="t" r="r" b="b"/>
              <a:pathLst>
                <a:path w="1833394" h="378667">
                  <a:moveTo>
                    <a:pt x="15047" y="0"/>
                  </a:moveTo>
                  <a:lnTo>
                    <a:pt x="1818347" y="0"/>
                  </a:lnTo>
                  <a:cubicBezTo>
                    <a:pt x="1826657" y="0"/>
                    <a:pt x="1833394" y="6737"/>
                    <a:pt x="1833394" y="15047"/>
                  </a:cubicBezTo>
                  <a:lnTo>
                    <a:pt x="1833394" y="363620"/>
                  </a:lnTo>
                  <a:cubicBezTo>
                    <a:pt x="1833394" y="367611"/>
                    <a:pt x="1831808" y="371438"/>
                    <a:pt x="1828987" y="374260"/>
                  </a:cubicBezTo>
                  <a:cubicBezTo>
                    <a:pt x="1826165" y="377082"/>
                    <a:pt x="1822338" y="378667"/>
                    <a:pt x="1818347" y="378667"/>
                  </a:cubicBezTo>
                  <a:lnTo>
                    <a:pt x="15047" y="378667"/>
                  </a:lnTo>
                  <a:cubicBezTo>
                    <a:pt x="11056" y="378667"/>
                    <a:pt x="7229" y="377082"/>
                    <a:pt x="4407" y="374260"/>
                  </a:cubicBezTo>
                  <a:cubicBezTo>
                    <a:pt x="1585" y="371438"/>
                    <a:pt x="0" y="367611"/>
                    <a:pt x="0" y="363620"/>
                  </a:cubicBezTo>
                  <a:lnTo>
                    <a:pt x="0" y="15047"/>
                  </a:lnTo>
                  <a:cubicBezTo>
                    <a:pt x="0" y="11056"/>
                    <a:pt x="1585" y="7229"/>
                    <a:pt x="4407" y="4407"/>
                  </a:cubicBezTo>
                  <a:cubicBezTo>
                    <a:pt x="7229" y="1585"/>
                    <a:pt x="11056" y="0"/>
                    <a:pt x="15047" y="0"/>
                  </a:cubicBezTo>
                  <a:close/>
                </a:path>
              </a:pathLst>
            </a:custGeom>
            <a:blipFill>
              <a:blip r:embed="rId8"/>
              <a:stretch>
                <a:fillRect t="-86172" b="-86172"/>
              </a:stretch>
            </a:blipFill>
            <a:ln w="38100" cap="rnd">
              <a:solidFill>
                <a:srgbClr val="9FCDFF"/>
              </a:solidFill>
              <a:prstDash val="solid"/>
              <a:round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1702222" y="1090843"/>
            <a:ext cx="3050977" cy="5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endParaRPr lang="en-US" sz="2075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3523" y="754322"/>
            <a:ext cx="11028326" cy="96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7485" y="1993942"/>
            <a:ext cx="14751223" cy="420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334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Reviewed research (2014-2024) on ML techniques for patient classification.</a:t>
            </a:r>
          </a:p>
          <a:p>
            <a:pPr algn="l">
              <a:lnSpc>
                <a:spcPts val="3347"/>
              </a:lnSpc>
            </a:pPr>
            <a:endParaRPr lang="en-US" sz="3099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669285" lvl="1" indent="-334642" algn="l">
              <a:lnSpc>
                <a:spcPts val="3347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Algorithms:</a:t>
            </a:r>
            <a:r>
              <a:rPr lang="en-US" sz="30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CNNs, RNNs, SVM, Random Forest.</a:t>
            </a:r>
          </a:p>
          <a:p>
            <a:pPr algn="l">
              <a:lnSpc>
                <a:spcPts val="3347"/>
              </a:lnSpc>
            </a:pPr>
            <a:endParaRPr lang="en-US" sz="3099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669285" lvl="1" indent="-334642" algn="l">
              <a:lnSpc>
                <a:spcPts val="3347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representation:</a:t>
            </a:r>
            <a:r>
              <a:rPr lang="en-US" sz="30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Medical records and numerical data.</a:t>
            </a:r>
          </a:p>
          <a:p>
            <a:pPr algn="l">
              <a:lnSpc>
                <a:spcPts val="3347"/>
              </a:lnSpc>
            </a:pPr>
            <a:endParaRPr lang="en-US" sz="3099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669285" lvl="1" indent="-334642" algn="l">
              <a:lnSpc>
                <a:spcPts val="3347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Evaluation metrics</a:t>
            </a:r>
            <a:r>
              <a:rPr lang="en-US" sz="30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: Accuracy, precision, recall, F1-score.</a:t>
            </a:r>
          </a:p>
          <a:p>
            <a:pPr algn="l">
              <a:lnSpc>
                <a:spcPts val="3347"/>
              </a:lnSpc>
            </a:pPr>
            <a:endParaRPr lang="en-US" sz="3099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669285" lvl="1" indent="-334642" algn="l">
              <a:lnSpc>
                <a:spcPts val="3347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Identified gaps in existing methods for symptom-based disease classification.</a:t>
            </a:r>
          </a:p>
          <a:p>
            <a:pPr algn="l">
              <a:lnSpc>
                <a:spcPts val="3347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76071" y="3120832"/>
            <a:ext cx="984533" cy="1566814"/>
          </a:xfrm>
          <a:custGeom>
            <a:avLst/>
            <a:gdLst/>
            <a:ahLst/>
            <a:cxnLst/>
            <a:rect l="l" t="t" r="r" b="b"/>
            <a:pathLst>
              <a:path w="984533" h="1566814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55994" y="1165379"/>
            <a:ext cx="3664116" cy="5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endParaRPr lang="en-US" sz="2075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0681" y="4544771"/>
            <a:ext cx="5481185" cy="18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09054" y="1780110"/>
            <a:ext cx="8229755" cy="674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32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acquisition challenges and privacy concerns.</a:t>
            </a:r>
          </a:p>
          <a:p>
            <a:pPr algn="l">
              <a:lnSpc>
                <a:spcPts val="3525"/>
              </a:lnSpc>
            </a:pPr>
            <a:endParaRPr lang="en-US" sz="3264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525"/>
              </a:lnSpc>
            </a:pPr>
            <a:r>
              <a:rPr lang="en-US" sz="32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 dependency on quality and volume of data.</a:t>
            </a:r>
          </a:p>
          <a:p>
            <a:pPr algn="l">
              <a:lnSpc>
                <a:spcPts val="3525"/>
              </a:lnSpc>
            </a:pPr>
            <a:endParaRPr lang="en-US" sz="3264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525"/>
              </a:lnSpc>
            </a:pPr>
            <a:r>
              <a:rPr lang="en-US" sz="32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Limited interpretability of deep learning models.</a:t>
            </a:r>
          </a:p>
          <a:p>
            <a:pPr algn="l">
              <a:lnSpc>
                <a:spcPts val="3525"/>
              </a:lnSpc>
            </a:pPr>
            <a:endParaRPr lang="en-US" sz="3264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525"/>
              </a:lnSpc>
            </a:pPr>
            <a:r>
              <a:rPr lang="en-US" sz="32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Integration issues with EHR systems for clinical use.</a:t>
            </a:r>
          </a:p>
          <a:p>
            <a:pPr algn="l">
              <a:lnSpc>
                <a:spcPts val="3525"/>
              </a:lnSpc>
            </a:pPr>
            <a:endParaRPr lang="en-US" sz="3264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525"/>
              </a:lnSpc>
            </a:pPr>
            <a:r>
              <a:rPr lang="en-US" sz="32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Need for supervision and decision support, not standalone diagnosis.</a:t>
            </a:r>
          </a:p>
          <a:p>
            <a:pPr algn="l">
              <a:lnSpc>
                <a:spcPts val="3525"/>
              </a:lnSpc>
            </a:pPr>
            <a:endParaRPr lang="en-US" sz="3264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365307" y="1696684"/>
            <a:ext cx="934307" cy="1089322"/>
          </a:xfrm>
          <a:custGeom>
            <a:avLst/>
            <a:gdLst/>
            <a:ahLst/>
            <a:cxnLst/>
            <a:rect l="l" t="t" r="r" b="b"/>
            <a:pathLst>
              <a:path w="934307" h="1089322">
                <a:moveTo>
                  <a:pt x="0" y="0"/>
                </a:moveTo>
                <a:lnTo>
                  <a:pt x="934306" y="0"/>
                </a:lnTo>
                <a:lnTo>
                  <a:pt x="934306" y="1089322"/>
                </a:lnTo>
                <a:lnTo>
                  <a:pt x="0" y="108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" r="-224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96067" y="1956371"/>
            <a:ext cx="472786" cy="4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302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365307" y="3026226"/>
            <a:ext cx="934307" cy="1089322"/>
          </a:xfrm>
          <a:custGeom>
            <a:avLst/>
            <a:gdLst/>
            <a:ahLst/>
            <a:cxnLst/>
            <a:rect l="l" t="t" r="r" b="b"/>
            <a:pathLst>
              <a:path w="934307" h="1089322">
                <a:moveTo>
                  <a:pt x="0" y="0"/>
                </a:moveTo>
                <a:lnTo>
                  <a:pt x="934306" y="0"/>
                </a:lnTo>
                <a:lnTo>
                  <a:pt x="934306" y="1089322"/>
                </a:lnTo>
                <a:lnTo>
                  <a:pt x="0" y="108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" r="-224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21422" y="3279453"/>
            <a:ext cx="472786" cy="4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302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390662" y="4286654"/>
            <a:ext cx="934307" cy="1089322"/>
          </a:xfrm>
          <a:custGeom>
            <a:avLst/>
            <a:gdLst/>
            <a:ahLst/>
            <a:cxnLst/>
            <a:rect l="l" t="t" r="r" b="b"/>
            <a:pathLst>
              <a:path w="934307" h="1089322">
                <a:moveTo>
                  <a:pt x="0" y="0"/>
                </a:moveTo>
                <a:lnTo>
                  <a:pt x="934306" y="0"/>
                </a:lnTo>
                <a:lnTo>
                  <a:pt x="934306" y="1089322"/>
                </a:lnTo>
                <a:lnTo>
                  <a:pt x="0" y="108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" r="-224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6777" y="4539881"/>
            <a:ext cx="472786" cy="4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302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16017" y="5611077"/>
            <a:ext cx="934307" cy="1089322"/>
          </a:xfrm>
          <a:custGeom>
            <a:avLst/>
            <a:gdLst/>
            <a:ahLst/>
            <a:cxnLst/>
            <a:rect l="l" t="t" r="r" b="b"/>
            <a:pathLst>
              <a:path w="934307" h="1089322">
                <a:moveTo>
                  <a:pt x="0" y="0"/>
                </a:moveTo>
                <a:lnTo>
                  <a:pt x="934307" y="0"/>
                </a:lnTo>
                <a:lnTo>
                  <a:pt x="934307" y="1089322"/>
                </a:lnTo>
                <a:lnTo>
                  <a:pt x="0" y="108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" r="-224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72132" y="5864304"/>
            <a:ext cx="472786" cy="4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302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4.</a:t>
            </a:r>
          </a:p>
        </p:txBody>
      </p:sp>
      <p:sp>
        <p:nvSpPr>
          <p:cNvPr id="18" name="Freeform 18"/>
          <p:cNvSpPr/>
          <p:nvPr/>
        </p:nvSpPr>
        <p:spPr>
          <a:xfrm>
            <a:off x="7441372" y="6938524"/>
            <a:ext cx="934307" cy="1089322"/>
          </a:xfrm>
          <a:custGeom>
            <a:avLst/>
            <a:gdLst/>
            <a:ahLst/>
            <a:cxnLst/>
            <a:rect l="l" t="t" r="r" b="b"/>
            <a:pathLst>
              <a:path w="934307" h="1089322">
                <a:moveTo>
                  <a:pt x="0" y="0"/>
                </a:moveTo>
                <a:lnTo>
                  <a:pt x="934307" y="0"/>
                </a:lnTo>
                <a:lnTo>
                  <a:pt x="934307" y="1089323"/>
                </a:lnTo>
                <a:lnTo>
                  <a:pt x="0" y="1089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7" r="-224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697487" y="7191751"/>
            <a:ext cx="472786" cy="4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302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8308" y="644322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6839495" y="35830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9887" y="374757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1281" y="3609668"/>
            <a:ext cx="6903652" cy="4606619"/>
          </a:xfrm>
          <a:custGeom>
            <a:avLst/>
            <a:gdLst/>
            <a:ahLst/>
            <a:cxnLst/>
            <a:rect l="l" t="t" r="r" b="b"/>
            <a:pathLst>
              <a:path w="6903652" h="4606619">
                <a:moveTo>
                  <a:pt x="0" y="0"/>
                </a:moveTo>
                <a:lnTo>
                  <a:pt x="6903652" y="0"/>
                </a:lnTo>
                <a:lnTo>
                  <a:pt x="6903652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78957" y="4411016"/>
            <a:ext cx="6526927" cy="2730483"/>
            <a:chOff x="0" y="0"/>
            <a:chExt cx="1011192" cy="423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1192" cy="423023"/>
            </a:xfrm>
            <a:custGeom>
              <a:avLst/>
              <a:gdLst/>
              <a:ahLst/>
              <a:cxnLst/>
              <a:rect l="l" t="t" r="r" b="b"/>
              <a:pathLst>
                <a:path w="1011192" h="423023">
                  <a:moveTo>
                    <a:pt x="0" y="0"/>
                  </a:moveTo>
                  <a:lnTo>
                    <a:pt x="1011192" y="0"/>
                  </a:lnTo>
                  <a:lnTo>
                    <a:pt x="1011192" y="423023"/>
                  </a:lnTo>
                  <a:lnTo>
                    <a:pt x="0" y="423023"/>
                  </a:lnTo>
                  <a:close/>
                </a:path>
              </a:pathLst>
            </a:custGeom>
            <a:blipFill>
              <a:blip r:embed="rId10"/>
              <a:stretch>
                <a:fillRect t="-21" b="-5943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16229" y="747426"/>
            <a:ext cx="3777660" cy="5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endParaRPr lang="en-US" sz="2075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438" y="1589503"/>
            <a:ext cx="7892659" cy="18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02391" y="469039"/>
            <a:ext cx="10112488" cy="906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245" lvl="1" indent="-365623" algn="l">
              <a:lnSpc>
                <a:spcPts val="3657"/>
              </a:lnSpc>
              <a:buFont typeface="Arial"/>
              <a:buChar char="•"/>
            </a:pPr>
            <a:r>
              <a:rPr lang="en-US" sz="338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Hybrid Model: </a:t>
            </a:r>
          </a:p>
          <a:p>
            <a:pPr algn="l">
              <a:lnSpc>
                <a:spcPts val="3657"/>
              </a:lnSpc>
            </a:pPr>
            <a:r>
              <a:rPr lang="en-US" sz="338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</a:p>
          <a:p>
            <a:pPr algn="l">
              <a:lnSpc>
                <a:spcPts val="3657"/>
              </a:lnSpc>
            </a:pPr>
            <a:r>
              <a:rPr lang="en-US" sz="338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3386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Bidirectional LSTM + Attention for Patient </a:t>
            </a:r>
            <a:br>
              <a:rPr lang="en-US" sz="3386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sz="3386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							      Case Similarity</a:t>
            </a:r>
          </a:p>
          <a:p>
            <a:pPr algn="l">
              <a:lnSpc>
                <a:spcPts val="3657"/>
              </a:lnSpc>
            </a:pPr>
            <a:endParaRPr lang="en-US" sz="3386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31245" lvl="1" indent="-365623" algn="l">
              <a:lnSpc>
                <a:spcPts val="3657"/>
              </a:lnSpc>
              <a:buFont typeface="Arial"/>
              <a:buChar char="•"/>
            </a:pPr>
            <a:r>
              <a:rPr lang="en-US" sz="338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Architecture:</a:t>
            </a:r>
          </a:p>
          <a:p>
            <a:pPr algn="l">
              <a:lnSpc>
                <a:spcPts val="3657"/>
              </a:lnSpc>
            </a:pPr>
            <a:endParaRPr lang="en-US" sz="3386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>
              <a:lnSpc>
                <a:spcPct val="150000"/>
              </a:lnSpc>
            </a:pPr>
            <a:r>
              <a:rPr lang="en-US" sz="2199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   Embedding Layer (dim = 128) → Bidirectional LSTM → Custom Attention Layer → Dense Layers (</a:t>
            </a:r>
            <a:r>
              <a:rPr lang="en-US" sz="2199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ReLU</a:t>
            </a:r>
            <a:r>
              <a:rPr lang="en-US" sz="2199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) → Dropout Layer (rate = 0.4) → 	Output Layer (</a:t>
            </a:r>
            <a:r>
              <a:rPr lang="en-US" sz="2199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Softmax</a:t>
            </a:r>
            <a:r>
              <a:rPr lang="en-US" sz="2199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)</a:t>
            </a:r>
          </a:p>
          <a:p>
            <a:pPr algn="l">
              <a:lnSpc>
                <a:spcPts val="3657"/>
              </a:lnSpc>
            </a:pPr>
            <a:endParaRPr lang="en-US" sz="2199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731245" lvl="1" indent="-365623" algn="l">
              <a:lnSpc>
                <a:spcPts val="3657"/>
              </a:lnSpc>
              <a:buFont typeface="Arial"/>
              <a:buChar char="•"/>
            </a:pPr>
            <a:r>
              <a:rPr lang="en-US" sz="338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Techniques:</a:t>
            </a:r>
          </a:p>
          <a:p>
            <a:pPr algn="l">
              <a:lnSpc>
                <a:spcPts val="3657"/>
              </a:lnSpc>
            </a:pPr>
            <a:endParaRPr lang="en-US" sz="3386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1005290" lvl="1" indent="-487497">
              <a:lnSpc>
                <a:spcPts val="3657"/>
              </a:lnSpc>
              <a:buFont typeface="Arial"/>
              <a:buChar char="⚬"/>
            </a:pPr>
            <a:r>
              <a:rPr lang="en-US" sz="24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Bidirectional LSTM: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Captures context in both directions.</a:t>
            </a:r>
          </a:p>
          <a:p>
            <a:pPr marL="1005290" lvl="1" indent="-487497">
              <a:lnSpc>
                <a:spcPts val="3657"/>
              </a:lnSpc>
              <a:buFont typeface="Arial"/>
              <a:buChar char="⚬"/>
            </a:pPr>
            <a:r>
              <a:rPr lang="en-US" sz="24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Attention Mechanism: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Focuses on relevant symptom features.</a:t>
            </a:r>
          </a:p>
          <a:p>
            <a:pPr marL="1005290" lvl="1" indent="-487497">
              <a:lnSpc>
                <a:spcPts val="3657"/>
              </a:lnSpc>
              <a:buFont typeface="Arial"/>
              <a:buChar char="⚬"/>
            </a:pPr>
            <a:r>
              <a:rPr lang="en-US" sz="24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TF-IDF + Embedding: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Combines statistical and learned representations.</a:t>
            </a:r>
          </a:p>
          <a:p>
            <a:pPr marL="1005290" lvl="1" indent="-487497">
              <a:lnSpc>
                <a:spcPts val="3657"/>
              </a:lnSpc>
              <a:buFont typeface="Arial"/>
              <a:buChar char="⚬"/>
            </a:pPr>
            <a:r>
              <a:rPr lang="en-US" sz="24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Adam Optimizer: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Efficient gradient-based learning.</a:t>
            </a:r>
          </a:p>
          <a:p>
            <a:pPr marL="1005290" lvl="1" indent="-487497">
              <a:lnSpc>
                <a:spcPts val="3657"/>
              </a:lnSpc>
              <a:buFont typeface="Arial"/>
              <a:buChar char="⚬"/>
            </a:pPr>
            <a:r>
              <a:rPr lang="en-US" sz="24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Regularization: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Dropout (40%) prevents overfitting.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804396" y="9613915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31329" y="9630369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32961" r="-3296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55994" y="1165379"/>
            <a:ext cx="3868496" cy="5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Patient Case Similarity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endParaRPr lang="en-US" sz="2075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73343" y="1959231"/>
            <a:ext cx="6458505" cy="96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83179" y="3278919"/>
            <a:ext cx="9360984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651" lvl="1" indent="-353826" algn="l">
              <a:lnSpc>
                <a:spcPts val="3539"/>
              </a:lnSpc>
              <a:buFont typeface="Arial"/>
              <a:buChar char="•"/>
            </a:pPr>
            <a:r>
              <a:rPr lang="en-US" sz="32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Develop a scalable, interpretable Attention -</a:t>
            </a:r>
            <a:r>
              <a:rPr lang="en-US" sz="3277" dirty="0" err="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BiLSTM</a:t>
            </a:r>
            <a:r>
              <a:rPr lang="en-US" sz="32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model for patient similarity detection.</a:t>
            </a:r>
          </a:p>
          <a:p>
            <a:pPr algn="l">
              <a:lnSpc>
                <a:spcPts val="3539"/>
              </a:lnSpc>
            </a:pPr>
            <a:endParaRPr lang="en-US" sz="32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07651" lvl="1" indent="-353826" algn="l">
              <a:lnSpc>
                <a:spcPts val="3539"/>
              </a:lnSpc>
              <a:buFont typeface="Arial"/>
              <a:buChar char="•"/>
            </a:pPr>
            <a:r>
              <a:rPr lang="en-US" sz="32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Enhance patient care through case similarity insights.</a:t>
            </a:r>
          </a:p>
          <a:p>
            <a:pPr algn="l">
              <a:lnSpc>
                <a:spcPts val="3539"/>
              </a:lnSpc>
            </a:pPr>
            <a:endParaRPr lang="en-US" sz="32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07651" lvl="1" indent="-353826" algn="l">
              <a:lnSpc>
                <a:spcPts val="3539"/>
              </a:lnSpc>
              <a:buFont typeface="Arial"/>
              <a:buChar char="•"/>
            </a:pPr>
            <a:r>
              <a:rPr lang="en-US" sz="32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Foster reproducibility and open-source methodology.</a:t>
            </a:r>
          </a:p>
          <a:p>
            <a:pPr algn="l">
              <a:lnSpc>
                <a:spcPts val="3539"/>
              </a:lnSpc>
            </a:pPr>
            <a:endParaRPr lang="en-US" sz="32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07651" lvl="1" indent="-353826" algn="l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32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Align research with sustainable development goals (SDG 3, 9, 10).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endParaRPr lang="en-US" sz="3277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31330" y="9073308"/>
            <a:ext cx="3801037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www.patient case similarity.com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0521" y="675587"/>
            <a:ext cx="10323592" cy="10323592"/>
          </a:xfrm>
          <a:custGeom>
            <a:avLst/>
            <a:gdLst/>
            <a:ahLst/>
            <a:cxnLst/>
            <a:rect l="l" t="t" r="r" b="b"/>
            <a:pathLst>
              <a:path w="10323592" h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96870" y="2602538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7645" y="1108812"/>
            <a:ext cx="10548723" cy="78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2"/>
              </a:lnSpc>
            </a:pPr>
            <a:r>
              <a:rPr lang="en-US" sz="5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 &amp;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133" y="2277297"/>
            <a:ext cx="13034459" cy="769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Components: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Data Input, Preprocessing,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BiLSTM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Attention Processing, Output modules.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Pipeline:</a:t>
            </a:r>
          </a:p>
          <a:p>
            <a:pPr algn="l">
              <a:lnSpc>
                <a:spcPts val="3778"/>
              </a:lnSpc>
            </a:pPr>
            <a:r>
              <a:rPr lang="en-US" sz="2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  <a:p>
            <a:pPr algn="l">
              <a:lnSpc>
                <a:spcPts val="3778"/>
              </a:lnSpc>
            </a:pPr>
            <a:r>
              <a:rPr lang="en-US" sz="2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Text preprocessing → Embedding → Sequential analysis → Prediction.</a:t>
            </a:r>
          </a:p>
          <a:p>
            <a:pPr algn="l">
              <a:lnSpc>
                <a:spcPts val="4338"/>
              </a:lnSpc>
            </a:pPr>
            <a:endParaRPr lang="en-US" sz="26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9123" lvl="1" indent="-334561" algn="l">
              <a:lnSpc>
                <a:spcPts val="4338"/>
              </a:lnSpc>
              <a:buFont typeface="Arial"/>
              <a:buChar char="•"/>
            </a:pPr>
            <a:r>
              <a:rPr lang="en-US" sz="3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Optimization: </a:t>
            </a:r>
          </a:p>
          <a:p>
            <a:pPr algn="l">
              <a:lnSpc>
                <a:spcPts val="4338"/>
              </a:lnSpc>
            </a:pPr>
            <a:r>
              <a:rPr lang="en-US" sz="3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</a:t>
            </a:r>
            <a:r>
              <a:rPr lang="en-US" sz="3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pruning, hyperparameter tuning, and cross-validation.</a:t>
            </a:r>
          </a:p>
          <a:p>
            <a:pPr algn="l">
              <a:lnSpc>
                <a:spcPts val="4338"/>
              </a:lnSpc>
            </a:pPr>
            <a:endParaRPr lang="en-US" sz="30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9123" lvl="1" indent="-334561" algn="l">
              <a:lnSpc>
                <a:spcPts val="4338"/>
              </a:lnSpc>
              <a:buFont typeface="Arial"/>
              <a:buChar char="•"/>
            </a:pPr>
            <a:r>
              <a:rPr lang="en-US" sz="3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Deployment: </a:t>
            </a:r>
          </a:p>
          <a:p>
            <a:pPr algn="l">
              <a:lnSpc>
                <a:spcPts val="4338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</a:t>
            </a:r>
            <a:r>
              <a:rPr lang="en-US" sz="3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Cloud-based for scalability and efficiency.</a:t>
            </a:r>
          </a:p>
          <a:p>
            <a:pPr algn="l">
              <a:lnSpc>
                <a:spcPts val="4338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762</Words>
  <Application>Microsoft Office PowerPoint</Application>
  <PresentationFormat>Custom</PresentationFormat>
  <Paragraphs>147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5" baseType="lpstr">
      <vt:lpstr>Higuen Elegant Serif</vt:lpstr>
      <vt:lpstr>Times New Roman</vt:lpstr>
      <vt:lpstr>Times New Roman Ultra-Bold</vt:lpstr>
      <vt:lpstr>Poppins</vt:lpstr>
      <vt:lpstr>Helvetica World</vt:lpstr>
      <vt:lpstr>League Spartan</vt:lpstr>
      <vt:lpstr>HK Modular</vt:lpstr>
      <vt:lpstr>Codec Pro Bold</vt:lpstr>
      <vt:lpstr>Gruppo</vt:lpstr>
      <vt:lpstr>Arial</vt:lpstr>
      <vt:lpstr>Neue Machina</vt:lpstr>
      <vt:lpstr>Glacial Indifference Bold</vt:lpstr>
      <vt:lpstr>Helvetica World Bold</vt:lpstr>
      <vt:lpstr>HK Grotesk</vt:lpstr>
      <vt:lpstr>Raleway Bold</vt:lpstr>
      <vt:lpstr>HK Grotesk Italics</vt:lpstr>
      <vt:lpstr>Poppins Bold</vt:lpstr>
      <vt:lpstr>Raleway Light</vt:lpstr>
      <vt:lpstr>Calibri</vt:lpstr>
      <vt:lpstr>Times New Roman Bold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case similarity</dc:title>
  <cp:lastModifiedBy>SANCHITA GOSWAMI</cp:lastModifiedBy>
  <cp:revision>9</cp:revision>
  <dcterms:created xsi:type="dcterms:W3CDTF">2006-08-16T00:00:00Z</dcterms:created>
  <dcterms:modified xsi:type="dcterms:W3CDTF">2025-01-15T15:06:04Z</dcterms:modified>
  <dc:identifier>DAGZlaJ5ukg</dc:identifier>
</cp:coreProperties>
</file>